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69" r:id="rId5"/>
    <p:sldId id="295" r:id="rId6"/>
    <p:sldId id="297" r:id="rId7"/>
    <p:sldId id="298" r:id="rId8"/>
    <p:sldId id="308" r:id="rId9"/>
    <p:sldId id="296" r:id="rId10"/>
    <p:sldId id="304" r:id="rId11"/>
    <p:sldId id="305" r:id="rId12"/>
    <p:sldId id="307" r:id="rId13"/>
    <p:sldId id="294" r:id="rId14"/>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1142" y="67"/>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B3004173-4A44-4F82-AF64-B5E5568FE1E3}" srcId="{15556A3C-A49E-4842-A43C-742C684A0015}" destId="{8D4805A7-EBCE-4DC6-8616-157B0E5C483F}" srcOrd="0" destOrd="0" parTransId="{AD8AB044-549D-4DC8-A1D6-C208102AC58F}" sibTransId="{605ABB23-4968-4316-8A3E-F11FBABCEF06}"/>
    <dgm:cxn modelId="{60501A58-B82D-4E96-8F9B-9A0D0D4FE367}" type="presOf" srcId="{15556A3C-A49E-4842-A43C-742C684A0015}" destId="{B0A076B2-428A-4BBE-A132-5AFA20E80498}" srcOrd="0" destOrd="0" presId="urn:microsoft.com/office/officeart/2005/8/layout/vList2"/>
    <dgm:cxn modelId="{17D5C6FC-A679-42ED-A2BC-EDB82E6BDF1B}"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C95645BC-3DFB-4705-B7FE-C86A80F9AC12}" srcId="{15556A3C-A49E-4842-A43C-742C684A0015}" destId="{B0DD0AA9-DF7D-4D9C-985A-15C9657E9B6A}" srcOrd="3" destOrd="0" parTransId="{B8D570DA-42E4-4589-AF2A-64AAB2E04AE7}" sibTransId="{5E780D39-58FC-4614-8B74-FED162613BCD}"/>
    <dgm:cxn modelId="{CBCAD292-2D6B-4ABA-BE20-72982CAC3CA2}" type="presOf" srcId="{C3D07491-059A-499C-B7AB-4665920732C1}" destId="{0DEDAA00-877A-4607-BD2A-33253F3B9FD2}" srcOrd="0" destOrd="0" presId="urn:microsoft.com/office/officeart/2005/8/layout/vList2"/>
    <dgm:cxn modelId="{214B9014-548B-4286-87BD-9AE239053B1D}" srcId="{15556A3C-A49E-4842-A43C-742C684A0015}" destId="{C3D07491-059A-499C-B7AB-4665920732C1}" srcOrd="2" destOrd="0" parTransId="{9FE534E1-2525-4D82-BABA-B8DC1F82A79E}" sibTransId="{B59A5E91-742B-4626-838B-166E346E97CA}"/>
    <dgm:cxn modelId="{7BA76973-10A4-46FD-9739-8422C1519217}" srcId="{15556A3C-A49E-4842-A43C-742C684A0015}" destId="{31D4C092-1583-41E2-B78E-1259B9562CA7}" srcOrd="1" destOrd="0" parTransId="{987373BF-4366-471E-BB9F-B3D3FCB44280}" sibTransId="{5F44ABC2-76D4-4169-8DE3-84C0696DB3BC}"/>
    <dgm:cxn modelId="{BC85110D-7E19-4BC2-8329-9AB3D75054C3}" type="presOf" srcId="{89816E1B-C8DD-4FDB-8BBC-A044531AAB22}" destId="{C285DCE5-AD69-4EF5-AF30-AFB058B75B87}" srcOrd="0" destOrd="0" presId="urn:microsoft.com/office/officeart/2005/8/layout/vList2"/>
    <dgm:cxn modelId="{C683FCCB-D6C5-4419-BB96-A1C352572B08}" type="presOf" srcId="{31D4C092-1583-41E2-B78E-1259B9562CA7}" destId="{9C01E478-AC92-4C14-B05A-2C2BBCFA21DD}" srcOrd="0" destOrd="0" presId="urn:microsoft.com/office/officeart/2005/8/layout/vList2"/>
    <dgm:cxn modelId="{B054FC08-CD06-47B7-BB5B-49DB3891B4C7}" type="presOf" srcId="{8D4805A7-EBCE-4DC6-8616-157B0E5C483F}" destId="{A4DF5EF6-7847-439B-BDA9-E8CF25F3D2C4}" srcOrd="0" destOrd="0" presId="urn:microsoft.com/office/officeart/2005/8/layout/vList2"/>
    <dgm:cxn modelId="{148F18F4-2A41-4D81-BD73-17B1627E4201}" type="presParOf" srcId="{B0A076B2-428A-4BBE-A132-5AFA20E80498}" destId="{A4DF5EF6-7847-439B-BDA9-E8CF25F3D2C4}" srcOrd="0" destOrd="0" presId="urn:microsoft.com/office/officeart/2005/8/layout/vList2"/>
    <dgm:cxn modelId="{4DF93931-8F2C-4C89-8E69-FABFF8518966}" type="presParOf" srcId="{B0A076B2-428A-4BBE-A132-5AFA20E80498}" destId="{E5C19A63-4F62-45FD-A0D5-EFDF93D815E3}" srcOrd="1" destOrd="0" presId="urn:microsoft.com/office/officeart/2005/8/layout/vList2"/>
    <dgm:cxn modelId="{06CEAF5A-E35C-49DB-A588-4492B3525404}" type="presParOf" srcId="{B0A076B2-428A-4BBE-A132-5AFA20E80498}" destId="{9C01E478-AC92-4C14-B05A-2C2BBCFA21DD}" srcOrd="2" destOrd="0" presId="urn:microsoft.com/office/officeart/2005/8/layout/vList2"/>
    <dgm:cxn modelId="{1664C5A9-713F-47DF-9B22-EC6F62F9347C}" type="presParOf" srcId="{B0A076B2-428A-4BBE-A132-5AFA20E80498}" destId="{231D8B81-A804-4507-8C2C-519EFD656472}" srcOrd="3" destOrd="0" presId="urn:microsoft.com/office/officeart/2005/8/layout/vList2"/>
    <dgm:cxn modelId="{CB9AA8DF-8AE9-42FF-8F1A-20B548C99D0D}" type="presParOf" srcId="{B0A076B2-428A-4BBE-A132-5AFA20E80498}" destId="{0DEDAA00-877A-4607-BD2A-33253F3B9FD2}" srcOrd="4" destOrd="0" presId="urn:microsoft.com/office/officeart/2005/8/layout/vList2"/>
    <dgm:cxn modelId="{95A7F2E0-FAFC-4027-B1E9-D8035E286492}" type="presParOf" srcId="{B0A076B2-428A-4BBE-A132-5AFA20E80498}" destId="{595E3A4A-E919-41B8-BF83-D0B4DCA11873}" srcOrd="5" destOrd="0" presId="urn:microsoft.com/office/officeart/2005/8/layout/vList2"/>
    <dgm:cxn modelId="{2D5D0422-61B1-4A4D-A775-FC73EBDEBA10}" type="presParOf" srcId="{B0A076B2-428A-4BBE-A132-5AFA20E80498}" destId="{FF1EE45F-4FA4-46EB-ABDC-89E91D42BCB6}" srcOrd="6" destOrd="0" presId="urn:microsoft.com/office/officeart/2005/8/layout/vList2"/>
    <dgm:cxn modelId="{F3B45631-9BF4-490C-9FAE-5ECD149592D9}" type="presParOf" srcId="{B0A076B2-428A-4BBE-A132-5AFA20E80498}" destId="{3E5BF0A0-B0E0-436A-8953-64763DA2B25D}" srcOrd="7" destOrd="0" presId="urn:microsoft.com/office/officeart/2005/8/layout/vList2"/>
    <dgm:cxn modelId="{36AB235D-A5D2-4BB1-ADB8-942E8FD4D4C9}"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900BB49A-A2FE-4478-93DC-17A00C2986B4}" type="presOf" srcId="{D1C6FACA-B58F-44F8-977F-0C2015A73DEE}" destId="{DFEE4CD0-4A3A-481C-9408-6FFD1E01BA43}"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9A71F093-A16F-4F71-A07C-59D0FE9B8DF4}" type="presOf" srcId="{31D4C092-1583-41E2-B78E-1259B9562CA7}" destId="{9C01E478-AC92-4C14-B05A-2C2BBCFA21DD}" srcOrd="0" destOrd="0" presId="urn:microsoft.com/office/officeart/2005/8/layout/vList2"/>
    <dgm:cxn modelId="{0157A8FE-A474-4EF0-94E2-AF304791F277}"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1391CE7B-3F05-470E-9B03-53085BFE0690}" type="presOf" srcId="{8D4805A7-EBCE-4DC6-8616-157B0E5C483F}" destId="{A4DF5EF6-7847-439B-BDA9-E8CF25F3D2C4}" srcOrd="0" destOrd="0" presId="urn:microsoft.com/office/officeart/2005/8/layout/vList2"/>
    <dgm:cxn modelId="{C9CFA60E-D79D-4E40-87BB-AD11E2B9B202}" type="presParOf" srcId="{B0A076B2-428A-4BBE-A132-5AFA20E80498}" destId="{A4DF5EF6-7847-439B-BDA9-E8CF25F3D2C4}" srcOrd="0" destOrd="0" presId="urn:microsoft.com/office/officeart/2005/8/layout/vList2"/>
    <dgm:cxn modelId="{AB7080E7-0208-4475-B07F-F6C4AD667AC1}" type="presParOf" srcId="{B0A076B2-428A-4BBE-A132-5AFA20E80498}" destId="{E5C19A63-4F62-45FD-A0D5-EFDF93D815E3}" srcOrd="1" destOrd="0" presId="urn:microsoft.com/office/officeart/2005/8/layout/vList2"/>
    <dgm:cxn modelId="{4A4CC853-0668-4EB5-A4AC-A70B0CC154AC}" type="presParOf" srcId="{B0A076B2-428A-4BBE-A132-5AFA20E80498}" destId="{DFEE4CD0-4A3A-481C-9408-6FFD1E01BA43}" srcOrd="2" destOrd="0" presId="urn:microsoft.com/office/officeart/2005/8/layout/vList2"/>
    <dgm:cxn modelId="{0AB0A0E2-A33E-46B4-B774-72FA000B60C3}" type="presParOf" srcId="{B0A076B2-428A-4BBE-A132-5AFA20E80498}" destId="{D21A9D48-6018-4438-9EA3-B728735408F9}" srcOrd="3" destOrd="0" presId="urn:microsoft.com/office/officeart/2005/8/layout/vList2"/>
    <dgm:cxn modelId="{AB52C7A7-931C-4566-B1C9-CF337533407E}"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15-9-2015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9/15/2015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3</a:t>
            </a:fld>
            <a:endParaRPr lang="en-US" dirty="0"/>
          </a:p>
        </p:txBody>
      </p:sp>
    </p:spTree>
    <p:extLst>
      <p:ext uri="{BB962C8B-B14F-4D97-AF65-F5344CB8AC3E}">
        <p14:creationId xmlns:p14="http://schemas.microsoft.com/office/powerpoint/2010/main" val="388895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3939320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6</a:t>
            </a:fld>
            <a:endParaRPr lang="en-US" dirty="0"/>
          </a:p>
        </p:txBody>
      </p:sp>
    </p:spTree>
    <p:extLst>
      <p:ext uri="{BB962C8B-B14F-4D97-AF65-F5344CB8AC3E}">
        <p14:creationId xmlns:p14="http://schemas.microsoft.com/office/powerpoint/2010/main" val="533137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77" y="144016"/>
            <a:ext cx="6972486" cy="620688"/>
          </a:xfrm>
          <a:prstGeom prst="rect">
            <a:avLst/>
          </a:prstGeom>
        </p:spPr>
        <p:txBody>
          <a:bodyPr lIns="83986" tIns="41993" rIns="83986" bIns="41993"/>
          <a:lstStyle>
            <a:lvl1pPr algn="l">
              <a:defRPr sz="2954" b="1">
                <a:solidFill>
                  <a:srgbClr val="C00000"/>
                </a:solidFill>
                <a:effectLst>
                  <a:outerShdw blurRad="38100" dist="38100" dir="2700000" algn="tl">
                    <a:srgbClr val="000000">
                      <a:alpha val="43137"/>
                    </a:srgbClr>
                  </a:outerShdw>
                </a:effectLst>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677" y="1052736"/>
            <a:ext cx="8228648" cy="5256584"/>
          </a:xfrm>
          <a:prstGeom prst="rect">
            <a:avLst/>
          </a:prstGeom>
        </p:spPr>
        <p:txBody>
          <a:bodyPr lIns="83986" tIns="41993" rIns="83986" bIns="41993"/>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1"/>
          <p:cNvSpPr>
            <a:spLocks noGrp="1"/>
          </p:cNvSpPr>
          <p:nvPr>
            <p:ph type="dt" sz="half" idx="2"/>
          </p:nvPr>
        </p:nvSpPr>
        <p:spPr>
          <a:xfrm>
            <a:off x="4288378" y="6595297"/>
            <a:ext cx="1332676" cy="255897"/>
          </a:xfrm>
          <a:prstGeom prst="rect">
            <a:avLst/>
          </a:prstGeom>
        </p:spPr>
        <p:txBody>
          <a:bodyPr vert="horz" lIns="91440" tIns="45720" rIns="91440" bIns="45720" rtlCol="0" anchor="ctr"/>
          <a:lstStyle>
            <a:lvl1pPr algn="ctr">
              <a:defRPr sz="923">
                <a:solidFill>
                  <a:srgbClr val="C00000"/>
                </a:solidFill>
                <a:effectLst>
                  <a:outerShdw blurRad="38100" dist="38100" dir="2700000" algn="tl">
                    <a:srgbClr val="000000">
                      <a:alpha val="43137"/>
                    </a:srgbClr>
                  </a:outerShdw>
                </a:effectLst>
              </a:defRPr>
            </a:lvl1pPr>
          </a:lstStyle>
          <a:p>
            <a:fld id="{6EF5FCDC-356E-414A-9B82-1358B374B367}" type="datetime1">
              <a:rPr lang="tr-TR" smtClean="0"/>
              <a:t>15.9.2015</a:t>
            </a:fld>
            <a:endParaRPr lang="tr-TR" dirty="0"/>
          </a:p>
        </p:txBody>
      </p:sp>
    </p:spTree>
    <p:extLst>
      <p:ext uri="{BB962C8B-B14F-4D97-AF65-F5344CB8AC3E}">
        <p14:creationId xmlns:p14="http://schemas.microsoft.com/office/powerpoint/2010/main" val="12642053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diagramQuickStyle" Target="../diagrams/quickStyle1.xml"/><Relationship Id="rId11" Type="http://schemas.openxmlformats.org/officeDocument/2006/relationships/image" Target="../media/image17.png"/><Relationship Id="rId5" Type="http://schemas.openxmlformats.org/officeDocument/2006/relationships/diagramLayout" Target="../diagrams/layout1.xml"/><Relationship Id="rId10" Type="http://schemas.openxmlformats.org/officeDocument/2006/relationships/image" Target="../media/image16.png"/><Relationship Id="rId4" Type="http://schemas.openxmlformats.org/officeDocument/2006/relationships/diagramData" Target="../diagrams/data1.xm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png"/><Relationship Id="rId7" Type="http://schemas.openxmlformats.org/officeDocument/2006/relationships/diagramColors" Target="../diagrams/colors2.xml"/><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4.png"/><Relationship Id="rId4" Type="http://schemas.openxmlformats.org/officeDocument/2006/relationships/diagramData" Target="../diagrams/data2.xml"/><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Requirements </a:t>
            </a:r>
            <a:endParaRPr lang="fr-FR" dirty="0">
              <a:solidFill>
                <a:srgbClr val="FFFF00"/>
              </a:solidFill>
            </a:endParaRPr>
          </a:p>
        </p:txBody>
      </p:sp>
      <p:sp>
        <p:nvSpPr>
          <p:cNvPr id="12" name="Sous-titre 2"/>
          <p:cNvSpPr txBox="1">
            <a:spLocks/>
          </p:cNvSpPr>
          <p:nvPr/>
        </p:nvSpPr>
        <p:spPr>
          <a:xfrm>
            <a:off x="2267744" y="2319015"/>
            <a:ext cx="3312368"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smtClean="0"/>
              <a:t>Eray T</a:t>
            </a:r>
            <a:r>
              <a:rPr lang="tr-TR" sz="1400" i="1" dirty="0" smtClean="0"/>
              <a:t>ÜZÜN</a:t>
            </a:r>
            <a:r>
              <a:rPr lang="tr-TR" sz="1400" i="1" dirty="0" smtClean="0"/>
              <a:t> (HAVELSAN )</a:t>
            </a:r>
          </a:p>
          <a:p>
            <a:pPr algn="r"/>
            <a:r>
              <a:rPr lang="tr-TR" sz="1400" i="1" dirty="0" err="1" smtClean="0"/>
              <a:t>Yagup</a:t>
            </a:r>
            <a:r>
              <a:rPr lang="tr-TR" sz="1400" i="1" dirty="0" smtClean="0"/>
              <a:t> MACİT</a:t>
            </a:r>
            <a:r>
              <a:rPr lang="tr-TR" sz="1400" i="1" dirty="0" smtClean="0"/>
              <a:t> (HAVELSAN)</a:t>
            </a:r>
            <a:endParaRPr lang="tr-TR" sz="1400" i="1" dirty="0" smtClean="0"/>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883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fr-FR" dirty="0" err="1" smtClean="0"/>
              <a:t>Thank</a:t>
            </a:r>
            <a:r>
              <a:rPr lang="fr-FR" dirty="0" smtClean="0"/>
              <a:t> </a:t>
            </a:r>
            <a:r>
              <a:rPr lang="fr-FR" dirty="0" err="1" smtClean="0"/>
              <a:t>you</a:t>
            </a:r>
            <a:r>
              <a:rPr lang="fr-FR" dirty="0" smtClean="0"/>
              <a:t> for </a:t>
            </a:r>
            <a:r>
              <a:rPr lang="fr-FR" dirty="0" err="1" smtClean="0"/>
              <a:t>your</a:t>
            </a:r>
            <a:r>
              <a:rPr lang="fr-FR" dirty="0" smtClean="0"/>
              <a:t> attention!</a:t>
            </a:r>
            <a:br>
              <a:rPr lang="fr-FR" dirty="0" smtClean="0"/>
            </a:br>
            <a:r>
              <a:rPr lang="fr-FR" dirty="0" err="1" smtClean="0"/>
              <a:t>Any</a:t>
            </a:r>
            <a:r>
              <a:rPr lang="fr-FR" dirty="0" smtClean="0"/>
              <a:t> question ?</a:t>
            </a:r>
            <a:endParaRPr lang="fr-FR" dirty="0"/>
          </a:p>
        </p:txBody>
      </p:sp>
    </p:spTree>
    <p:extLst>
      <p:ext uri="{BB962C8B-B14F-4D97-AF65-F5344CB8AC3E}">
        <p14:creationId xmlns:p14="http://schemas.microsoft.com/office/powerpoint/2010/main" val="3215482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717369506"/>
              </p:ext>
            </p:extLst>
          </p:nvPr>
        </p:nvGraphicFramePr>
        <p:xfrm>
          <a:off x="251520" y="1089325"/>
          <a:ext cx="8640960" cy="5493926"/>
        </p:xfrm>
        <a:graphic>
          <a:graphicData uri="http://schemas.openxmlformats.org/drawingml/2006/table">
            <a:tbl>
              <a:tblPr firstRow="1" firstCol="1" bandRow="1">
                <a:tableStyleId>{5C22544A-7EE6-4342-B048-85BDC9FD1C3A}</a:tableStyleId>
              </a:tblPr>
              <a:tblGrid>
                <a:gridCol w="1204068"/>
                <a:gridCol w="7436892"/>
              </a:tblGrid>
              <a:tr h="298993">
                <a:tc>
                  <a:txBody>
                    <a:bodyPr/>
                    <a:lstStyle/>
                    <a:p>
                      <a:pPr marL="36195" marR="36195" algn="just">
                        <a:lnSpc>
                          <a:spcPct val="120000"/>
                        </a:lnSpc>
                        <a:spcAft>
                          <a:spcPts val="0"/>
                        </a:spcAft>
                      </a:pPr>
                      <a:r>
                        <a:rPr lang="en-GB" sz="1000" spc="20" dirty="0">
                          <a:effectLst/>
                        </a:rPr>
                        <a:t>UC-TR-03</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c>
                  <a:txBody>
                    <a:bodyPr/>
                    <a:lstStyle/>
                    <a:p>
                      <a:pPr marL="36195" marR="36195" algn="just">
                        <a:lnSpc>
                          <a:spcPct val="120000"/>
                        </a:lnSpc>
                        <a:spcAft>
                          <a:spcPts val="0"/>
                        </a:spcAft>
                      </a:pPr>
                      <a:r>
                        <a:rPr lang="en-GB" sz="1000" spc="20">
                          <a:effectLst/>
                        </a:rPr>
                        <a:t>Integration with ALM tools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r>
              <a:tr h="250886">
                <a:tc>
                  <a:txBody>
                    <a:bodyPr/>
                    <a:lstStyle/>
                    <a:p>
                      <a:pPr marL="36195" marR="36195" algn="just">
                        <a:lnSpc>
                          <a:spcPct val="120000"/>
                        </a:lnSpc>
                        <a:spcBef>
                          <a:spcPts val="300"/>
                        </a:spcBef>
                        <a:spcAft>
                          <a:spcPts val="0"/>
                        </a:spcAft>
                      </a:pPr>
                      <a:r>
                        <a:rPr lang="en-GB" sz="1000" spc="20" dirty="0">
                          <a:effectLst/>
                        </a:rPr>
                        <a:t>Versioning Info</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a:effectLst/>
                          <a:highlight>
                            <a:srgbClr val="FFFF00"/>
                          </a:highlight>
                        </a:rPr>
                        <a:t>V1.0.0 dated 28-Apr-2015</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792212">
                <a:tc>
                  <a:txBody>
                    <a:bodyPr/>
                    <a:lstStyle/>
                    <a:p>
                      <a:pPr marL="36195" marR="36195" algn="just">
                        <a:lnSpc>
                          <a:spcPct val="120000"/>
                        </a:lnSpc>
                        <a:spcBef>
                          <a:spcPts val="300"/>
                        </a:spcBef>
                        <a:spcAft>
                          <a:spcPts val="0"/>
                        </a:spcAft>
                      </a:pPr>
                      <a:r>
                        <a:rPr lang="en-GB" sz="1000" spc="20">
                          <a:effectLst/>
                        </a:rPr>
                        <a:t>Description</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a:t>
                      </a:r>
                      <a:r>
                        <a:rPr lang="en-GB" sz="1000" spc="20" dirty="0">
                          <a:effectLst/>
                        </a:rPr>
                        <a:t> can extract required elements from structured requirement objects in ALM tool to generate automatic design model. </a:t>
                      </a:r>
                      <a:endParaRPr lang="en-US" sz="1000" spc="20" dirty="0">
                        <a:effectLst/>
                      </a:endParaRPr>
                    </a:p>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ModelWriter’s</a:t>
                      </a:r>
                      <a:r>
                        <a:rPr lang="en-GB" sz="1000" spc="20" dirty="0">
                          <a:effectLst/>
                        </a:rPr>
                        <a:t> can generate requirements specification document from structured requirement objects in ALM tool.</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0886">
                <a:tc>
                  <a:txBody>
                    <a:bodyPr/>
                    <a:lstStyle/>
                    <a:p>
                      <a:pPr marL="36195" marR="36195" algn="just">
                        <a:lnSpc>
                          <a:spcPct val="120000"/>
                        </a:lnSpc>
                        <a:spcBef>
                          <a:spcPts val="300"/>
                        </a:spcBef>
                        <a:spcAft>
                          <a:spcPts val="0"/>
                        </a:spcAft>
                      </a:pPr>
                      <a:r>
                        <a:rPr lang="en-GB" sz="1000" spc="20">
                          <a:effectLst/>
                        </a:rPr>
                        <a:t>Actors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Requirements Engineer/Manager, System/Software Architect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079432">
                <a:tc>
                  <a:txBody>
                    <a:bodyPr/>
                    <a:lstStyle/>
                    <a:p>
                      <a:pPr marL="36195" marR="36195" algn="just">
                        <a:lnSpc>
                          <a:spcPct val="120000"/>
                        </a:lnSpc>
                        <a:spcBef>
                          <a:spcPts val="300"/>
                        </a:spcBef>
                        <a:spcAft>
                          <a:spcPts val="0"/>
                        </a:spcAft>
                      </a:pPr>
                      <a:r>
                        <a:rPr lang="en-GB" sz="1000" spc="20">
                          <a:effectLst/>
                        </a:rPr>
                        <a:t>Assumptions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All the traceability information would continue to be followed from the structured requirement object via ALM tool. (</a:t>
                      </a:r>
                      <a:r>
                        <a:rPr lang="en-GB" sz="1000" spc="20" dirty="0" err="1">
                          <a:effectLst/>
                        </a:rPr>
                        <a:t>ModelWriter</a:t>
                      </a:r>
                      <a:r>
                        <a:rPr lang="en-GB" sz="1000" spc="20" dirty="0">
                          <a:effectLst/>
                        </a:rPr>
                        <a:t> does not need to have any traceability information)</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Textual representation of requirements are stored in MS Word documents.</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Design models are stored in </a:t>
                      </a:r>
                      <a:r>
                        <a:rPr lang="en-GB" sz="1000" spc="20" dirty="0" err="1">
                          <a:effectLst/>
                        </a:rPr>
                        <a:t>Sparx</a:t>
                      </a:r>
                      <a:r>
                        <a:rPr lang="en-GB" sz="1000" spc="20" dirty="0">
                          <a:effectLst/>
                        </a:rPr>
                        <a:t> Systems Enterprise Architect.</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Structured requirement objects are stored in Microsoft Team Foundation Server.</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607143">
                <a:tc>
                  <a:txBody>
                    <a:bodyPr/>
                    <a:lstStyle/>
                    <a:p>
                      <a:pPr marL="36195" marR="36195" algn="just">
                        <a:lnSpc>
                          <a:spcPct val="120000"/>
                        </a:lnSpc>
                        <a:spcBef>
                          <a:spcPts val="300"/>
                        </a:spcBef>
                        <a:spcAft>
                          <a:spcPts val="0"/>
                        </a:spcAft>
                      </a:pPr>
                      <a:r>
                        <a:rPr lang="en-GB" sz="1000" spc="20">
                          <a:effectLst/>
                        </a:rPr>
                        <a:t>Steps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Scenario1:</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 a natural-language text requirement document. </a:t>
                      </a:r>
                      <a:endParaRPr lang="en-US" sz="1000" spc="20" dirty="0">
                        <a:effectLst/>
                      </a:endParaRPr>
                    </a:p>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Scenario2:</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create/synch a design model.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design model, </a:t>
                      </a:r>
                      <a:r>
                        <a:rPr lang="en-GB" sz="1000" spc="20" dirty="0" err="1">
                          <a:effectLst/>
                        </a:rPr>
                        <a:t>ModelWriter</a:t>
                      </a:r>
                      <a:r>
                        <a:rPr lang="en-GB" sz="1000" spc="20" dirty="0">
                          <a:effectLst/>
                        </a:rPr>
                        <a:t> would create/synch to a set of structured requirement objects</a:t>
                      </a:r>
                      <a:r>
                        <a:rPr lang="en-GB" sz="1000" spc="20" dirty="0" smtClean="0">
                          <a:effectLst/>
                        </a:rPr>
                        <a: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30031">
                <a:tc>
                  <a:txBody>
                    <a:bodyPr/>
                    <a:lstStyle/>
                    <a:p>
                      <a:pPr marL="36195" marR="36195" algn="just">
                        <a:lnSpc>
                          <a:spcPct val="120000"/>
                        </a:lnSpc>
                        <a:spcBef>
                          <a:spcPts val="300"/>
                        </a:spcBef>
                        <a:spcAft>
                          <a:spcPts val="0"/>
                        </a:spcAft>
                      </a:pPr>
                      <a:r>
                        <a:rPr lang="en-GB" sz="1000" spc="20">
                          <a:effectLst/>
                        </a:rPr>
                        <a:t>Variations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Scenario1: From a natural-language text requirement document, </a:t>
                      </a:r>
                      <a:r>
                        <a:rPr lang="en-GB" sz="1000" spc="20" dirty="0" err="1">
                          <a:effectLst/>
                        </a:rPr>
                        <a:t>ModelWriter</a:t>
                      </a:r>
                      <a:r>
                        <a:rPr lang="en-GB" sz="1000" spc="20" dirty="0">
                          <a:effectLst/>
                        </a:rPr>
                        <a:t> would create/synch to a set of requirement objects.</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67353">
                <a:tc>
                  <a:txBody>
                    <a:bodyPr/>
                    <a:lstStyle/>
                    <a:p>
                      <a:pPr marL="36195" marR="36195" algn="just">
                        <a:lnSpc>
                          <a:spcPct val="120000"/>
                        </a:lnSpc>
                        <a:spcBef>
                          <a:spcPts val="300"/>
                        </a:spcBef>
                        <a:spcAft>
                          <a:spcPts val="0"/>
                        </a:spcAft>
                      </a:pPr>
                      <a:r>
                        <a:rPr lang="en-GB" sz="1000" spc="20">
                          <a:effectLst/>
                        </a:rPr>
                        <a:t>Non-functional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The system should have a Word plugin for natural-language text transformation.</a:t>
                      </a:r>
                      <a:endParaRPr lang="en-US" sz="1000" spc="20" dirty="0">
                        <a:effectLst/>
                      </a:endParaRPr>
                    </a:p>
                    <a:p>
                      <a:pPr marL="36195" marR="36195" algn="just">
                        <a:lnSpc>
                          <a:spcPct val="120000"/>
                        </a:lnSpc>
                        <a:spcBef>
                          <a:spcPts val="300"/>
                        </a:spcBef>
                        <a:spcAft>
                          <a:spcPts val="0"/>
                        </a:spcAft>
                      </a:pPr>
                      <a:r>
                        <a:rPr lang="en-GB" sz="1000" spc="20" dirty="0">
                          <a:effectLst/>
                        </a:rPr>
                        <a:t>The natural-language support should be in both English and Turkish</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9085">
                <a:tc>
                  <a:txBody>
                    <a:bodyPr/>
                    <a:lstStyle/>
                    <a:p>
                      <a:pPr marL="36195" marR="36195" algn="just">
                        <a:lnSpc>
                          <a:spcPct val="120000"/>
                        </a:lnSpc>
                        <a:spcBef>
                          <a:spcPts val="300"/>
                        </a:spcBef>
                        <a:spcAft>
                          <a:spcPts val="0"/>
                        </a:spcAft>
                      </a:pPr>
                      <a:r>
                        <a:rPr lang="en-GB" sz="1000" spc="20">
                          <a:effectLst/>
                        </a:rPr>
                        <a:t>Issues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A common format between ALM platforms and </a:t>
                      </a:r>
                      <a:r>
                        <a:rPr lang="en-GB" sz="1000" spc="20" dirty="0" err="1">
                          <a:effectLst/>
                        </a:rPr>
                        <a:t>ModelWriter</a:t>
                      </a:r>
                      <a:r>
                        <a:rPr lang="en-GB" sz="1000" spc="20" dirty="0">
                          <a:effectLst/>
                        </a:rPr>
                        <a:t> may need to be implemented.</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bl>
          </a:graphicData>
        </a:graphic>
      </p:graphicFrame>
      <p:sp>
        <p:nvSpPr>
          <p:cNvPr id="5" name="Rectangle 1"/>
          <p:cNvSpPr>
            <a:spLocks noChangeArrowheads="1"/>
          </p:cNvSpPr>
          <p:nvPr/>
        </p:nvSpPr>
        <p:spPr bwMode="auto">
          <a:xfrm>
            <a:off x="-1957027" y="1018921"/>
            <a:ext cx="18705144" cy="41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271964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2"/>
          </p:nvPr>
        </p:nvSpPr>
        <p:spPr/>
        <p:txBody>
          <a:bodyPr/>
          <a:lstStyle/>
          <a:p>
            <a:fld id="{0282110C-F2A0-45C2-A4CD-D5852CCE8C81}" type="datetime1">
              <a:rPr lang="tr-TR" smtClean="0"/>
              <a:t>15.9.2015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44248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1507"/>
                                        </p:tgtEl>
                                        <p:attrNameLst>
                                          <p:attrName>style.visibility</p:attrName>
                                        </p:attrNameLst>
                                      </p:cBhvr>
                                      <p:to>
                                        <p:strVal val="visible"/>
                                      </p:to>
                                    </p:set>
                                    <p:animEffect transition="in" filter="fade">
                                      <p:cBhvr>
                                        <p:cTn id="9" dur="500"/>
                                        <p:tgtEl>
                                          <p:spTgt spid="2150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8674"/>
                                        </p:tgtEl>
                                        <p:attrNameLst>
                                          <p:attrName>style.visibility</p:attrName>
                                        </p:attrNameLst>
                                      </p:cBhvr>
                                      <p:to>
                                        <p:strVal val="visible"/>
                                      </p:to>
                                    </p:set>
                                    <p:animEffect transition="in" filter="fade">
                                      <p:cBhvr>
                                        <p:cTn id="28" dur="500"/>
                                        <p:tgtEl>
                                          <p:spTgt spid="2867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21508"/>
                                        </p:tgtEl>
                                        <p:attrNameLst>
                                          <p:attrName>style.visibility</p:attrName>
                                        </p:attrNameLst>
                                      </p:cBhvr>
                                      <p:to>
                                        <p:strVal val="visible"/>
                                      </p:to>
                                    </p:set>
                                    <p:animEffect transition="in" filter="fade">
                                      <p:cBhvr>
                                        <p:cTn id="39"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2"/>
          </p:nvPr>
        </p:nvSpPr>
        <p:spPr/>
        <p:txBody>
          <a:bodyPr/>
          <a:lstStyle/>
          <a:p>
            <a:fld id="{B7406B0F-5B83-4571-9414-BEA5585A0919}" type="datetime1">
              <a:rPr lang="tr-TR" smtClean="0"/>
              <a:t>15.9.2015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5865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Modeling</a:t>
            </a:r>
            <a:r>
              <a:rPr lang="tr-TR" dirty="0" smtClean="0"/>
              <a:t> </a:t>
            </a:r>
            <a:r>
              <a:rPr lang="tr-TR" dirty="0" err="1" smtClean="0"/>
              <a:t>Artifacts</a:t>
            </a:r>
            <a:r>
              <a:rPr lang="tr-TR" dirty="0" smtClean="0"/>
              <a:t> in 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1895764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endParaRPr lang="en-US" sz="2215" dirty="0"/>
          </a:p>
          <a:p>
            <a:pPr lvl="1"/>
            <a:r>
              <a:rPr lang="en-US" sz="2215" dirty="0"/>
              <a:t>…</a:t>
            </a:r>
          </a:p>
          <a:p>
            <a:endParaRPr lang="en-US" sz="2585" dirty="0"/>
          </a:p>
        </p:txBody>
      </p:sp>
      <p:sp>
        <p:nvSpPr>
          <p:cNvPr id="4" name="Date Placeholder 3"/>
          <p:cNvSpPr>
            <a:spLocks noGrp="1"/>
          </p:cNvSpPr>
          <p:nvPr>
            <p:ph type="dt" sz="half" idx="2"/>
          </p:nvPr>
        </p:nvSpPr>
        <p:spPr/>
        <p:txBody>
          <a:bodyPr/>
          <a:lstStyle/>
          <a:p>
            <a:fld id="{B12A4B45-EE07-4FF4-B61D-9C7D2418A819}" type="datetime1">
              <a:rPr lang="tr-TR" smtClean="0"/>
              <a:t>15.9.2015</a:t>
            </a:fld>
            <a:endParaRPr lang="tr-TR" dirty="0"/>
          </a:p>
        </p:txBody>
      </p:sp>
    </p:spTree>
    <p:extLst>
      <p:ext uri="{BB962C8B-B14F-4D97-AF65-F5344CB8AC3E}">
        <p14:creationId xmlns:p14="http://schemas.microsoft.com/office/powerpoint/2010/main" val="6854889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2"/>
          </p:nvPr>
        </p:nvSpPr>
        <p:spPr/>
        <p:txBody>
          <a:bodyPr/>
          <a:lstStyle/>
          <a:p>
            <a:fld id="{1A8B9220-BA74-4598-89EB-9A2529F0BD17}" type="datetime1">
              <a:rPr lang="tr-TR" smtClean="0"/>
              <a:t>15.9.2015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5096323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2"/>
          </p:nvPr>
        </p:nvSpPr>
        <p:spPr/>
        <p:txBody>
          <a:bodyPr/>
          <a:lstStyle/>
          <a:p>
            <a:fld id="{748C3B96-401C-426B-B8E6-CBAAFD5AA0DB}" type="datetime1">
              <a:rPr lang="tr-TR" smtClean="0"/>
              <a:t>15.9.2015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05393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2"/>
          </p:nvPr>
        </p:nvSpPr>
        <p:spPr/>
        <p:txBody>
          <a:bodyPr/>
          <a:lstStyle/>
          <a:p>
            <a:fld id="{6EF5FCDC-356E-414A-9B82-1358B374B367}" type="datetime1">
              <a:rPr lang="tr-TR" smtClean="0"/>
              <a:t>15.9.2015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endParaRPr lang="en-US" sz="1662" dirty="0"/>
          </a:p>
        </p:txBody>
      </p:sp>
    </p:spTree>
    <p:extLst>
      <p:ext uri="{BB962C8B-B14F-4D97-AF65-F5344CB8AC3E}">
        <p14:creationId xmlns:p14="http://schemas.microsoft.com/office/powerpoint/2010/main" val="16098187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7BC5A0-E964-415D-AAEB-6461FAEAF8E1}">
  <ds:schemaRefs>
    <ds:schemaRef ds:uri="http://purl.org/dc/terms/"/>
    <ds:schemaRef ds:uri="http://schemas.microsoft.com/office/2006/documentManagement/types"/>
    <ds:schemaRef ds:uri="http://purl.org/dc/dcmitype/"/>
    <ds:schemaRef ds:uri="http://schemas.microsoft.com/office/infopath/2007/PartnerControls"/>
    <ds:schemaRef ds:uri="194ccb06-a9bd-44be-8233-5ea8b0721088"/>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DEEE30E-D541-4A3D-BCD3-C9760DDDF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1861</TotalTime>
  <Words>534</Words>
  <Application>Microsoft Office PowerPoint</Application>
  <PresentationFormat>On-screen Show (4:3)</PresentationFormat>
  <Paragraphs>78</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Symbol</vt:lpstr>
      <vt:lpstr>Times New Roman</vt:lpstr>
      <vt:lpstr>Wingdings</vt:lpstr>
      <vt:lpstr>ModelWriter WP2 SCL_2</vt:lpstr>
      <vt:lpstr>Model Writer</vt:lpstr>
      <vt:lpstr>T1.4 – Industrial Use Cases for Turkish Consortium</vt:lpstr>
      <vt:lpstr>Requirement Work Item</vt:lpstr>
      <vt:lpstr>Requirement LifeCycle</vt:lpstr>
      <vt:lpstr>Modeling Artifacts in ALM</vt:lpstr>
      <vt:lpstr>Requirements in ALM</vt:lpstr>
      <vt:lpstr>Havelsan Ext - Document Generation</vt:lpstr>
      <vt:lpstr>Requirements - Design Model Traceability</vt:lpstr>
      <vt:lpstr>HAVELSAN Use case for ModelWriter</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Eray Tuzun</cp:lastModifiedBy>
  <cp:revision>326</cp:revision>
  <dcterms:created xsi:type="dcterms:W3CDTF">2014-11-11T13:03:42Z</dcterms:created>
  <dcterms:modified xsi:type="dcterms:W3CDTF">2015-09-15T08:51:05Z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